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62" r:id="rId4"/>
    <p:sldId id="258" r:id="rId5"/>
    <p:sldId id="264" r:id="rId6"/>
    <p:sldId id="259" r:id="rId7"/>
    <p:sldId id="260" r:id="rId8"/>
    <p:sldId id="263" r:id="rId9"/>
    <p:sldId id="265" r:id="rId10"/>
    <p:sldId id="266" r:id="rId11"/>
    <p:sldId id="268" r:id="rId12"/>
    <p:sldId id="270" r:id="rId13"/>
    <p:sldId id="261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3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ek Klauze" userId="14420bd45079c5ef" providerId="LiveId" clId="{A546609E-236E-4D18-8D07-984506639B9F}"/>
    <pc:docChg chg="custSel modSld">
      <pc:chgData name="Jacek Klauze" userId="14420bd45079c5ef" providerId="LiveId" clId="{A546609E-236E-4D18-8D07-984506639B9F}" dt="2021-11-15T19:35:37.600" v="52" actId="1076"/>
      <pc:docMkLst>
        <pc:docMk/>
      </pc:docMkLst>
      <pc:sldChg chg="addSp modSp mod">
        <pc:chgData name="Jacek Klauze" userId="14420bd45079c5ef" providerId="LiveId" clId="{A546609E-236E-4D18-8D07-984506639B9F}" dt="2021-11-15T19:35:37.600" v="52" actId="1076"/>
        <pc:sldMkLst>
          <pc:docMk/>
          <pc:sldMk cId="2537273544" sldId="256"/>
        </pc:sldMkLst>
        <pc:spChg chg="mod">
          <ac:chgData name="Jacek Klauze" userId="14420bd45079c5ef" providerId="LiveId" clId="{A546609E-236E-4D18-8D07-984506639B9F}" dt="2021-11-15T19:34:04.981" v="4" actId="14100"/>
          <ac:spMkLst>
            <pc:docMk/>
            <pc:sldMk cId="2537273544" sldId="256"/>
            <ac:spMk id="3" creationId="{00000000-0000-0000-0000-000000000000}"/>
          </ac:spMkLst>
        </pc:spChg>
        <pc:spChg chg="add mod">
          <ac:chgData name="Jacek Klauze" userId="14420bd45079c5ef" providerId="LiveId" clId="{A546609E-236E-4D18-8D07-984506639B9F}" dt="2021-11-15T19:35:30.734" v="51" actId="1076"/>
          <ac:spMkLst>
            <pc:docMk/>
            <pc:sldMk cId="2537273544" sldId="256"/>
            <ac:spMk id="7" creationId="{2BD1887A-C5D3-4FCB-9FC6-A687A839D263}"/>
          </ac:spMkLst>
        </pc:spChg>
        <pc:picChg chg="add mod">
          <ac:chgData name="Jacek Klauze" userId="14420bd45079c5ef" providerId="LiveId" clId="{A546609E-236E-4D18-8D07-984506639B9F}" dt="2021-11-15T19:35:37.600" v="52" actId="1076"/>
          <ac:picMkLst>
            <pc:docMk/>
            <pc:sldMk cId="2537273544" sldId="256"/>
            <ac:picMk id="6" creationId="{A29454A3-39B2-4808-9A5C-5CD701B104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17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71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81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2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28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16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88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85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13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53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34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DBFBA-91FD-4108-AA51-5860743DC2BB}" type="datetimeFigureOut">
              <a:rPr lang="pl-PL" smtClean="0"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3C26-AFE7-4602-8E98-A019D43C9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54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pa.eu.com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centrumprobono.pl" TargetMode="External"/><Relationship Id="rId2" Type="http://schemas.openxmlformats.org/officeDocument/2006/relationships/hyperlink" Target="http://www.centrumprobono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hyperlink" Target="http://www.fupp.org.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entrumprobono.pl/o-programie/raporty-roczne-z-dzialalnosci-centrum-pro-bon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facebook.com/kancelariaFilipekKaminski/?__tn__=K-R&amp;eid=ARAI1wiTJWTdnMRXJOLJbwkRry10R5DOIw-Z968aRLYV_WdMV6_WfbOAwLI6beo919BE6Xgd6J_QqZnI&amp;fref=mentions&amp;__xts__%5b0%5d=68.ARBdy3ry7XIdAtq_3UHbL75DmukBaIjIRaZA-CB67wW4YGEHA8R8TMCCs3MafUbX3D3bldRxEozJS7h5AdCCnpQGDJaZDo3bZ5byUasCGTSkKGJyP2qJOAFBbIHhC940nRV_7pyxKvGA5wAFzWblHffUsxz_DDhKHiOnKqzc0ie92RQnBoUtc0pnoyJn9jGEaRzXurXgfpYyLtHb677SxFYJpc2cqVbSNeLAyE5PL7qcErupyoq1PzFrpC9uiynHnmaST1gBQf_iFagjImGX7NxUVl2WgkTMQSzcN6FiGTjRy0PTvsNlbTOLppRP2ILxlSSvyMHWOibiOcozxW3789v5qw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Центр</a:t>
            </a:r>
            <a:r>
              <a:rPr lang="pl-PL" dirty="0"/>
              <a:t> Pro Bono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12762"/>
          </a:xfrm>
        </p:spPr>
        <p:txBody>
          <a:bodyPr/>
          <a:lstStyle/>
          <a:p>
            <a:r>
              <a:rPr lang="ru-RU" dirty="0"/>
              <a:t>Программа Фонда юридических клиник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20" y="738124"/>
            <a:ext cx="2194560" cy="17495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95" y="4429919"/>
            <a:ext cx="2541005" cy="213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29454A3-39B2-4808-9A5C-5CD701B10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1366" y="4850940"/>
            <a:ext cx="2542252" cy="752782"/>
          </a:xfrm>
          <a:prstGeom prst="rect">
            <a:avLst/>
          </a:prstGeom>
        </p:spPr>
      </p:pic>
      <p:sp>
        <p:nvSpPr>
          <p:cNvPr id="7" name="Podtytuł 2">
            <a:extLst>
              <a:ext uri="{FF2B5EF4-FFF2-40B4-BE49-F238E27FC236}">
                <a16:creationId xmlns:a16="http://schemas.microsoft.com/office/drawing/2014/main" id="{2BD1887A-C5D3-4FCB-9FC6-A687A839D263}"/>
              </a:ext>
            </a:extLst>
          </p:cNvPr>
          <p:cNvSpPr txBox="1">
            <a:spLocks/>
          </p:cNvSpPr>
          <p:nvPr/>
        </p:nvSpPr>
        <p:spPr>
          <a:xfrm>
            <a:off x="1290918" y="5832168"/>
            <a:ext cx="3469341" cy="63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/>
              <a:t>Tłumaczenie na język rosyjski dofinansowało </a:t>
            </a:r>
            <a:br>
              <a:rPr lang="pl-PL" sz="1200" b="1" dirty="0"/>
            </a:br>
            <a:r>
              <a:rPr lang="pl-PL" sz="1200" b="1" dirty="0"/>
              <a:t>Centrum Polsko-Rosyjskiego Dialogu i Porozumienia </a:t>
            </a:r>
            <a:br>
              <a:rPr lang="pl-PL" sz="1200" b="1" dirty="0"/>
            </a:br>
            <a:r>
              <a:rPr lang="pl-PL" sz="1200" b="1" dirty="0"/>
              <a:t>w ramach Otwartego Konkursu Zdalnie.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3727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2896" y="1094585"/>
            <a:ext cx="10807700" cy="536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85"/>
              </a:spcAft>
              <a:buFont typeface="Symbol" panose="05050102010706020507" pitchFamily="18" charset="2"/>
              <a:buChar char=""/>
            </a:pPr>
            <a:r>
              <a:rPr lang="ru-RU" sz="1400" dirty="0"/>
              <a:t>«Руководство» по проверкам в некоммерческих организациях. В рамках сотрудничества был получен запрос на правовые исследования различных аспектов проверок в НПО. Правовые исследования были опубликованы на сайте </a:t>
            </a:r>
            <a:r>
              <a:rPr lang="pl-PL" sz="1400" dirty="0"/>
              <a:t>poradnik</a:t>
            </a:r>
            <a:r>
              <a:rPr lang="ru-RU" sz="1400" dirty="0"/>
              <a:t>.ngo.pl, что обогатило тему проверок в НПО экспертными знаниями</a:t>
            </a: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:</a:t>
            </a:r>
          </a:p>
          <a:p>
            <a:pPr marL="342900" lvl="0" indent="-342900" algn="just">
              <a:spcAft>
                <a:spcPts val="1085"/>
              </a:spcAft>
              <a:buFont typeface="Symbol" panose="05050102010706020507" pitchFamily="18" charset="2"/>
              <a:buChar char=""/>
            </a:pPr>
            <a:endParaRPr lang="pl-PL" dirty="0">
              <a:solidFill>
                <a:srgbClr val="000000"/>
              </a:solidFill>
              <a:latin typeface="Lato"/>
              <a:ea typeface="Calibri" panose="020F0502020204030204" pitchFamily="34" charset="0"/>
              <a:cs typeface="Lato"/>
            </a:endParaRPr>
          </a:p>
          <a:p>
            <a:pPr marL="742950" lvl="1" indent="-285750">
              <a:spcAft>
                <a:spcPts val="1085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Налоговая проверка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(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отдельные вопросы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) – 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SSW Spaczyński, Szczepaniak i Wspólnicy</a:t>
            </a:r>
            <a:endParaRPr lang="pl-PL" dirty="0">
              <a:solidFill>
                <a:srgbClr val="000000"/>
              </a:solidFill>
              <a:latin typeface="Lato"/>
              <a:ea typeface="Calibri" panose="020F0502020204030204" pitchFamily="34" charset="0"/>
              <a:cs typeface="Lato"/>
            </a:endParaRPr>
          </a:p>
          <a:p>
            <a:pPr marL="742950" lvl="1" indent="-285750" algn="just">
              <a:spcAft>
                <a:spcPts val="1085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Налогово-таможенная проверка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(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отдельные вопросы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) –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SSW Spaczyński, Szczepaniak i Wspólnicy</a:t>
            </a:r>
            <a:endParaRPr lang="pl-PL" dirty="0">
              <a:solidFill>
                <a:srgbClr val="000000"/>
              </a:solidFill>
              <a:latin typeface="Lato"/>
              <a:ea typeface="Calibri" panose="020F0502020204030204" pitchFamily="34" charset="0"/>
              <a:cs typeface="Lato"/>
            </a:endParaRPr>
          </a:p>
          <a:p>
            <a:pPr marL="742950" lvl="1" indent="-285750" algn="just">
              <a:spcAft>
                <a:spcPts val="1085"/>
              </a:spcAft>
              <a:buFont typeface="Courier New" panose="02070309020205020404" pitchFamily="49" charset="0"/>
              <a:buChar char="o"/>
            </a:pPr>
            <a:r>
              <a:rPr lang="ru-RU" dirty="0"/>
              <a:t>Аудит, проводимый региональными аудиторскими палатами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адв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.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Мария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Гроховска</a:t>
            </a:r>
            <a:endParaRPr lang="pl-PL" dirty="0">
              <a:solidFill>
                <a:srgbClr val="000000"/>
              </a:solidFill>
              <a:latin typeface="Lato"/>
              <a:ea typeface="Calibri" panose="020F0502020204030204" pitchFamily="34" charset="0"/>
              <a:cs typeface="Lato"/>
            </a:endParaRPr>
          </a:p>
          <a:p>
            <a:pPr marL="742950" lvl="1" indent="-285750" algn="just">
              <a:spcAft>
                <a:spcPts val="1085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Проверка </a:t>
            </a:r>
            <a:r>
              <a:rPr lang="ru-RU" dirty="0"/>
              <a:t>Высшей контрольной палатой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адв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.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Мария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Гроховска</a:t>
            </a:r>
            <a:endParaRPr lang="pl-PL" dirty="0">
              <a:solidFill>
                <a:srgbClr val="000000"/>
              </a:solidFill>
              <a:latin typeface="Lato"/>
              <a:ea typeface="Calibri" panose="020F0502020204030204" pitchFamily="34" charset="0"/>
              <a:cs typeface="Lato"/>
            </a:endParaRPr>
          </a:p>
          <a:p>
            <a:pPr marL="742950" lvl="1" indent="-285750" algn="just">
              <a:spcAft>
                <a:spcPts val="1085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Проверка отделом социальных отчислений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– Hogan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o"/>
              </a:rPr>
              <a:t>Lovells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Lato"/>
            </a:endParaRPr>
          </a:p>
          <a:p>
            <a:pPr marL="742950" lvl="1" indent="-285750" algn="just">
              <a:spcAft>
                <a:spcPts val="1085"/>
              </a:spcAft>
              <a:buFont typeface="Courier New" panose="02070309020205020404" pitchFamily="49" charset="0"/>
              <a:buChar char="o"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Lato"/>
            </a:endParaRPr>
          </a:p>
          <a:p>
            <a:pPr marL="742950" lvl="1" indent="-285750" algn="just">
              <a:spcAft>
                <a:spcPts val="1085"/>
              </a:spcAft>
              <a:buFont typeface="Courier New" panose="02070309020205020404" pitchFamily="49" charset="0"/>
              <a:buChar char="o"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Lato"/>
            </a:endParaRPr>
          </a:p>
          <a:p>
            <a:pPr marL="742950" lvl="1" indent="-285750" algn="just">
              <a:spcAft>
                <a:spcPts val="1085"/>
              </a:spcAft>
              <a:buFont typeface="Courier New" panose="02070309020205020404" pitchFamily="49" charset="0"/>
              <a:buChar char="o"/>
            </a:pPr>
            <a:endParaRPr lang="pl-PL" sz="1400" dirty="0">
              <a:solidFill>
                <a:srgbClr val="000000"/>
              </a:solidFill>
              <a:latin typeface="Lato"/>
              <a:ea typeface="Calibri" panose="020F0502020204030204" pitchFamily="34" charset="0"/>
              <a:cs typeface="Lato"/>
            </a:endParaRPr>
          </a:p>
          <a:p>
            <a:pPr>
              <a:spcAft>
                <a:spcPts val="0"/>
              </a:spcAft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400" dirty="0">
              <a:solidFill>
                <a:srgbClr val="000000"/>
              </a:solidFill>
              <a:latin typeface="Lato"/>
              <a:ea typeface="Calibri" panose="020F0502020204030204" pitchFamily="34" charset="0"/>
              <a:cs typeface="Lato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225"/>
              </a:spcAft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4383024"/>
            <a:ext cx="2194560" cy="1749552"/>
          </a:xfrm>
          <a:prstGeom prst="rect">
            <a:avLst/>
          </a:prstGeom>
        </p:spPr>
      </p:pic>
      <p:pic>
        <p:nvPicPr>
          <p:cNvPr id="4" name="Obraz 3" descr="C:\Users\Anna\Desktop\raport 2017\doraportucentrumprobono\portal_ngo_pl_logo20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603" y="1690625"/>
            <a:ext cx="1209993" cy="1564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71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Встречи</a:t>
            </a:r>
            <a:r>
              <a:rPr lang="pl-PL" dirty="0"/>
              <a:t>//</a:t>
            </a:r>
            <a:r>
              <a:rPr lang="ru-RU" dirty="0"/>
              <a:t>Мероприятия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800" y="1393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С осени 2015 года Центр </a:t>
            </a:r>
            <a:r>
              <a:rPr lang="ru-RU" sz="1800" dirty="0" err="1"/>
              <a:t>Pro</a:t>
            </a:r>
            <a:r>
              <a:rPr lang="ru-RU" sz="1800" dirty="0"/>
              <a:t> </a:t>
            </a:r>
            <a:r>
              <a:rPr lang="ru-RU" sz="1800" dirty="0" err="1"/>
              <a:t>Bono</a:t>
            </a:r>
            <a:r>
              <a:rPr lang="ru-RU" sz="1800" dirty="0"/>
              <a:t> организует круглые столы с юридическими фирмами. Круглый стол </a:t>
            </a:r>
            <a:r>
              <a:rPr lang="ru-RU" sz="1800" dirty="0" err="1"/>
              <a:t>Pro</a:t>
            </a:r>
            <a:r>
              <a:rPr lang="ru-RU" sz="1800" dirty="0"/>
              <a:t> </a:t>
            </a:r>
            <a:r>
              <a:rPr lang="ru-RU" sz="1800" dirty="0" err="1"/>
              <a:t>Bono</a:t>
            </a:r>
            <a:r>
              <a:rPr lang="ru-RU" sz="1800" dirty="0"/>
              <a:t> - это возможность встретиться с представителями юридических фирм, участвующих в программе Центр </a:t>
            </a:r>
            <a:r>
              <a:rPr lang="ru-RU" sz="1800" dirty="0" err="1"/>
              <a:t>Pro</a:t>
            </a:r>
            <a:r>
              <a:rPr lang="ru-RU" sz="1800" dirty="0"/>
              <a:t> </a:t>
            </a:r>
            <a:r>
              <a:rPr lang="ru-RU" sz="1800" dirty="0" err="1"/>
              <a:t>Bono</a:t>
            </a:r>
            <a:r>
              <a:rPr lang="ru-RU" sz="1800" dirty="0"/>
              <a:t>, а также обменяться опытом между юридическим сектором и людьми, работающими в некоммерческих организациях. К настоящему времени проведено </a:t>
            </a:r>
            <a:r>
              <a:rPr lang="ru-RU" sz="1800" b="1" u="sng" dirty="0"/>
              <a:t>18 встреч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r>
              <a:rPr lang="ru-RU" sz="1800" dirty="0"/>
              <a:t>Во время встреч презентуются реализованные проекты и проводится обсуждение с приглашенными организациями в сфере сотрудничества с </a:t>
            </a:r>
            <a:r>
              <a:rPr lang="ru-RU" sz="1800" dirty="0" err="1"/>
              <a:t>pro</a:t>
            </a:r>
            <a:r>
              <a:rPr lang="ru-RU" sz="1800" dirty="0"/>
              <a:t> </a:t>
            </a:r>
            <a:r>
              <a:rPr lang="ru-RU" sz="1800" dirty="0" err="1"/>
              <a:t>bono</a:t>
            </a:r>
            <a:r>
              <a:rPr lang="ru-RU" sz="1800" dirty="0"/>
              <a:t> юристами.</a:t>
            </a:r>
            <a:r>
              <a:rPr lang="pl-PL" sz="1800" dirty="0"/>
              <a:t>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73" y="4870387"/>
            <a:ext cx="2194560" cy="17495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101863"/>
            <a:ext cx="5153714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2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5466" y="364405"/>
            <a:ext cx="1173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сегодняшнего момента были приглашены</a:t>
            </a:r>
            <a:r>
              <a:rPr lang="pl-PL" dirty="0"/>
              <a:t>: </a:t>
            </a:r>
            <a:r>
              <a:rPr lang="ru-RU" b="1" dirty="0"/>
              <a:t>социальное предприятие</a:t>
            </a:r>
            <a:r>
              <a:rPr lang="pl-PL" b="1" dirty="0"/>
              <a:t> Leżę i Pracuję, </a:t>
            </a:r>
            <a:r>
              <a:rPr lang="ru-RU" b="1" dirty="0"/>
              <a:t>Фонд</a:t>
            </a:r>
            <a:r>
              <a:rPr lang="pl-PL" b="1" dirty="0"/>
              <a:t> WWF Polska, </a:t>
            </a:r>
            <a:r>
              <a:rPr lang="ru-RU" b="1" dirty="0"/>
              <a:t>Центр гражданского образования</a:t>
            </a:r>
            <a:r>
              <a:rPr lang="pl-PL" b="1" dirty="0"/>
              <a:t>, </a:t>
            </a:r>
            <a:r>
              <a:rPr lang="ru-RU" b="1" dirty="0"/>
              <a:t>организация Клон</a:t>
            </a:r>
            <a:r>
              <a:rPr lang="pl-PL" b="1" dirty="0"/>
              <a:t>/</a:t>
            </a:r>
            <a:r>
              <a:rPr lang="ru-RU" b="1" dirty="0"/>
              <a:t>Явор</a:t>
            </a:r>
            <a:r>
              <a:rPr lang="pl-PL" b="1" dirty="0"/>
              <a:t>, </a:t>
            </a:r>
            <a:r>
              <a:rPr lang="ru-RU" b="1" dirty="0"/>
              <a:t>польское общество антидискриминационного права</a:t>
            </a:r>
            <a:r>
              <a:rPr lang="pl-PL" b="1" dirty="0"/>
              <a:t>, </a:t>
            </a:r>
            <a:r>
              <a:rPr lang="ru-RU" b="1" dirty="0"/>
              <a:t>Фонд</a:t>
            </a:r>
            <a:r>
              <a:rPr lang="pl-PL" b="1" dirty="0"/>
              <a:t> </a:t>
            </a:r>
            <a:r>
              <a:rPr lang="ru-RU" b="1" dirty="0"/>
              <a:t>Спасение</a:t>
            </a:r>
            <a:r>
              <a:rPr lang="pl-PL" b="1" dirty="0"/>
              <a:t>/</a:t>
            </a:r>
            <a:r>
              <a:rPr lang="ru-RU" b="1" dirty="0"/>
              <a:t>Кухня Конфликта</a:t>
            </a:r>
            <a:r>
              <a:rPr lang="pl-PL" b="1" dirty="0"/>
              <a:t>, </a:t>
            </a:r>
            <a:r>
              <a:rPr lang="ru-RU" b="1" dirty="0"/>
              <a:t>комитет защиты прав ребенка</a:t>
            </a:r>
            <a:r>
              <a:rPr lang="pl-PL" b="1" dirty="0"/>
              <a:t>, </a:t>
            </a:r>
            <a:r>
              <a:rPr lang="ru-RU" b="1" dirty="0"/>
              <a:t>социальное предприятие</a:t>
            </a:r>
            <a:r>
              <a:rPr lang="pl-PL" b="1" dirty="0"/>
              <a:t> WOLA, </a:t>
            </a:r>
            <a:r>
              <a:rPr lang="ru-RU" b="1" dirty="0"/>
              <a:t>Центр белорусской солидарности</a:t>
            </a:r>
            <a:r>
              <a:rPr lang="pl-PL" b="1" dirty="0"/>
              <a:t>, </a:t>
            </a:r>
            <a:r>
              <a:rPr lang="ru-RU" b="1" dirty="0"/>
              <a:t>Фонд</a:t>
            </a:r>
            <a:r>
              <a:rPr lang="pl-PL" b="1" dirty="0"/>
              <a:t> </a:t>
            </a:r>
            <a:r>
              <a:rPr lang="pl-PL" b="1" dirty="0" err="1"/>
              <a:t>Ashoka</a:t>
            </a:r>
            <a:r>
              <a:rPr lang="pl-PL" b="1" dirty="0"/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4" y="1747867"/>
            <a:ext cx="3618000" cy="4824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80" y="1999867"/>
            <a:ext cx="648159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9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748"/>
            <a:ext cx="5637213" cy="265285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85786" y="271840"/>
            <a:ext cx="98917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/>
              <a:t>14 сентября 2020 г. Фонд юридических клиник при поддержке </a:t>
            </a:r>
            <a:r>
              <a:rPr lang="ru-RU" b="1" dirty="0" err="1"/>
              <a:t>PILnet</a:t>
            </a:r>
            <a:r>
              <a:rPr lang="ru-RU" b="1" dirty="0"/>
              <a:t> организовал дискуссию на тему: «Поддержка негосударственного сектора со стороны органов местного самоуправления и бизнеса - примеры сотрудничества и предложения новых методов сотрудничества». Встреча проходила в Центре НПО </a:t>
            </a:r>
            <a:r>
              <a:rPr lang="ru-RU" b="1" dirty="0" err="1"/>
              <a:t>Szpitalna</a:t>
            </a:r>
            <a:r>
              <a:rPr lang="ru-RU" b="1" dirty="0"/>
              <a:t> в Варшаве, а трансляция встречи была доступна онлайн. </a:t>
            </a:r>
          </a:p>
          <a:p>
            <a:pPr>
              <a:spcAft>
                <a:spcPts val="0"/>
              </a:spcAft>
            </a:pPr>
            <a:endParaRPr lang="pl-PL" dirty="0"/>
          </a:p>
          <a:p>
            <a:pPr>
              <a:spcAft>
                <a:spcPts val="0"/>
              </a:spcAft>
            </a:pPr>
            <a:r>
              <a:rPr lang="ru-RU" dirty="0"/>
              <a:t>Дискуссию, состоящую из двух частей, можно посмотреть в профиле Центра </a:t>
            </a:r>
            <a:r>
              <a:rPr lang="ru-RU" dirty="0" err="1"/>
              <a:t>Pro</a:t>
            </a:r>
            <a:r>
              <a:rPr lang="ru-RU" dirty="0"/>
              <a:t> </a:t>
            </a:r>
            <a:r>
              <a:rPr lang="ru-RU" dirty="0" err="1"/>
              <a:t>Bono</a:t>
            </a:r>
            <a:r>
              <a:rPr lang="ru-RU" dirty="0"/>
              <a:t> на </a:t>
            </a:r>
            <a:r>
              <a:rPr lang="ru-RU" dirty="0" err="1"/>
              <a:t>фейсбуке</a:t>
            </a:r>
            <a:r>
              <a:rPr lang="ru-RU" dirty="0"/>
              <a:t>, а также ознакомиться с описанием встречи на портале NGO.PL. 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367020" y="2303165"/>
            <a:ext cx="6096000" cy="43590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Панельное выступление </a:t>
            </a:r>
            <a:r>
              <a:rPr lang="pl-PL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/>
              <a:t>ПОДДЕРЖКА НЕГОСУДАРСТВЕННОГО СЕКТОРА СО СТОРОНЫ ОРГАНОВ МЕСТНОГО САМОУПРАВЛЕНИЯ 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Модератор</a:t>
            </a:r>
            <a:r>
              <a:rPr lang="pl-PL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Лукаш </a:t>
            </a:r>
            <a:r>
              <a:rPr lang="ru-RU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Домагала</a:t>
            </a:r>
            <a:r>
              <a:rPr lang="pl-PL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</a:t>
            </a:r>
            <a:r>
              <a:rPr lang="ru-RU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Общепольской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федерации НПО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Панелисты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Эва </a:t>
            </a:r>
            <a:r>
              <a:rPr lang="ru-RU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Коланкевич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зам. мэра Варшавы по вопросам сотрудничества с НПО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Эва Галка</a:t>
            </a:r>
            <a:r>
              <a:rPr lang="pl-PL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товарищества </a:t>
            </a:r>
            <a:r>
              <a:rPr lang="ru-RU" sz="1200" dirty="0"/>
              <a:t>Центр продвижения и развития гражданских инициатив PISOP </a:t>
            </a:r>
            <a:r>
              <a:rPr lang="ru-RU" sz="1200" dirty="0" err="1"/>
              <a:t>Poznań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Збигнев </a:t>
            </a:r>
            <a:r>
              <a:rPr lang="ru-RU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Вейцман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</a:t>
            </a:r>
            <a:r>
              <a:rPr lang="ru-RU" sz="1200" dirty="0"/>
              <a:t>Сети поддержки НПО </a:t>
            </a:r>
            <a:r>
              <a:rPr lang="en-GB" sz="1200" dirty="0"/>
              <a:t>SPLOT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Панельное выступление </a:t>
            </a:r>
            <a:r>
              <a:rPr lang="pl-PL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/>
              <a:t>Поддержка негосударственного сектора со стороны бизнеса </a:t>
            </a:r>
            <a:r>
              <a:rPr lang="pl-PL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том числе социальная ответственность и</a:t>
            </a:r>
            <a:r>
              <a:rPr lang="pl-PL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 BONO)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Модератор</a:t>
            </a:r>
            <a:r>
              <a:rPr lang="pl-PL" sz="1200" b="1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др. Филип </a:t>
            </a:r>
            <a:r>
              <a:rPr lang="ru-RU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Черницки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Фонда юридических клиник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Панелисты</a:t>
            </a:r>
            <a:r>
              <a:rPr lang="en-GB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Эва Кончал </a:t>
            </a:r>
            <a:r>
              <a:rPr lang="en-GB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(CEE Manager w </a:t>
            </a:r>
            <a:r>
              <a:rPr lang="en-GB" sz="1200" u="sng" dirty="0">
                <a:solidFill>
                  <a:srgbClr val="36679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European Venture Philanthropy Association</a:t>
            </a:r>
            <a:r>
              <a:rPr lang="en-GB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адв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Патрик </a:t>
            </a:r>
            <a:r>
              <a:rPr lang="ru-RU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Радзимерски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партнер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Dentons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Агнешка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Борек 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Фонда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Анна </a:t>
            </a:r>
            <a:r>
              <a:rPr lang="ru-RU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Коженевска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основательница Фонда развития талантов и </a:t>
            </a:r>
            <a:r>
              <a:rPr lang="pl-PL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Alliance for Central &amp; </a:t>
            </a:r>
            <a:r>
              <a:rPr lang="pl-PL" sz="1200" dirty="0" err="1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pl-PL" sz="1200" dirty="0">
                <a:solidFill>
                  <a:srgbClr val="33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Europe)</a:t>
            </a:r>
          </a:p>
          <a:p>
            <a:pPr>
              <a:spcAft>
                <a:spcPts val="0"/>
              </a:spcAft>
            </a:pPr>
            <a:r>
              <a:rPr lang="pl-PL" b="1" dirty="0">
                <a:solidFill>
                  <a:srgbClr val="3332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4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  <a:r>
              <a:rPr lang="pl-PL" dirty="0"/>
              <a:t>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Контакт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www.centrumprobono.pl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3"/>
              </a:rPr>
              <a:t>biuro@centrumprobono.pl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Facebook: https://www.facebook.com/Centrum-Pro-Bono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4427411"/>
            <a:ext cx="2194560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3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5733" y="1215406"/>
            <a:ext cx="10693400" cy="283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1360" marR="715645" algn="ctr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dirty="0">
                <a:effectLst/>
                <a:ea typeface="Times New Roman" panose="02020603050405020304" pitchFamily="18" charset="0"/>
              </a:rPr>
              <a:t>Программа Центр </a:t>
            </a:r>
            <a:r>
              <a:rPr lang="pl-PL" dirty="0">
                <a:effectLst/>
                <a:ea typeface="Times New Roman" panose="02020603050405020304" pitchFamily="18" charset="0"/>
              </a:rPr>
              <a:t>Pro</a:t>
            </a:r>
            <a:r>
              <a:rPr lang="pl-PL" spc="5" dirty="0">
                <a:effectLst/>
                <a:ea typeface="Times New Roman" panose="02020603050405020304" pitchFamily="18" charset="0"/>
              </a:rPr>
              <a:t> </a:t>
            </a:r>
            <a:r>
              <a:rPr lang="pl-PL" dirty="0">
                <a:effectLst/>
                <a:ea typeface="Times New Roman" panose="02020603050405020304" pitchFamily="18" charset="0"/>
              </a:rPr>
              <a:t>Bono</a:t>
            </a:r>
            <a:r>
              <a:rPr lang="pl-PL" spc="5" dirty="0">
                <a:effectLst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</a:rPr>
              <a:t>реализуется Фондом юридических клиник </a:t>
            </a:r>
            <a:r>
              <a:rPr lang="pl-PL" dirty="0">
                <a:effectLst/>
                <a:ea typeface="Times New Roman" panose="02020603050405020304" pitchFamily="18" charset="0"/>
              </a:rPr>
              <a:t>(FUPP,</a:t>
            </a:r>
            <a:r>
              <a:rPr lang="pl-PL" spc="5" dirty="0">
                <a:effectLst/>
                <a:ea typeface="Times New Roman" panose="02020603050405020304" pitchFamily="18" charset="0"/>
              </a:rPr>
              <a:t> </a:t>
            </a:r>
            <a:r>
              <a:rPr lang="pl-PL" u="sng" dirty="0">
                <a:effectLst/>
                <a:ea typeface="Times New Roman" panose="02020603050405020304" pitchFamily="18" charset="0"/>
                <a:hlinkClick r:id="rId2"/>
              </a:rPr>
              <a:t>www.fupp.org.pl</a:t>
            </a:r>
            <a:r>
              <a:rPr lang="pl-PL" dirty="0">
                <a:effectLst/>
                <a:ea typeface="Times New Roman" panose="02020603050405020304" pitchFamily="18" charset="0"/>
              </a:rPr>
              <a:t>)</a:t>
            </a:r>
            <a:r>
              <a:rPr lang="pl-PL" spc="5" dirty="0">
                <a:effectLst/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с</a:t>
            </a:r>
            <a:r>
              <a:rPr lang="pl-PL" spc="5" dirty="0">
                <a:effectLst/>
                <a:ea typeface="Times New Roman" panose="02020603050405020304" pitchFamily="18" charset="0"/>
              </a:rPr>
              <a:t> </a:t>
            </a:r>
            <a:r>
              <a:rPr lang="pl-PL" dirty="0">
                <a:effectLst/>
                <a:ea typeface="Times New Roman" panose="02020603050405020304" pitchFamily="18" charset="0"/>
              </a:rPr>
              <a:t>2007</a:t>
            </a:r>
            <a:r>
              <a:rPr lang="pl-PL" spc="5" dirty="0">
                <a:effectLst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</a:rPr>
              <a:t>года</a:t>
            </a:r>
            <a:r>
              <a:rPr lang="pl-PL" dirty="0">
                <a:effectLst/>
                <a:ea typeface="Times New Roman" panose="02020603050405020304" pitchFamily="18" charset="0"/>
              </a:rPr>
              <a:t>.</a:t>
            </a:r>
            <a:r>
              <a:rPr lang="pl-PL" spc="5" dirty="0">
                <a:effectLst/>
                <a:ea typeface="Times New Roman" panose="02020603050405020304" pitchFamily="18" charset="0"/>
              </a:rPr>
              <a:t> </a:t>
            </a:r>
            <a:r>
              <a:rPr lang="ru-RU" dirty="0"/>
              <a:t>Это первая и единственная инициатива такого типа в Польше, которая, помимо оказания правовой помощи некоммерческим организациям, также направлена ​​на поиск новых направлений сотрудничества между неправительственным сектором и юридическими фирмами.</a:t>
            </a:r>
          </a:p>
          <a:p>
            <a:pPr marL="721360" marR="715645" algn="ctr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dirty="0"/>
              <a:t>В настоящий момент мы сотрудничаем с </a:t>
            </a:r>
            <a:r>
              <a:rPr lang="pl-PL" dirty="0"/>
              <a:t>30 </a:t>
            </a:r>
            <a:r>
              <a:rPr lang="ru-RU" dirty="0"/>
              <a:t>фирмами</a:t>
            </a:r>
            <a:r>
              <a:rPr lang="pl-PL" dirty="0"/>
              <a:t>,</a:t>
            </a:r>
            <a:r>
              <a:rPr lang="ru-RU" dirty="0"/>
              <a:t> в число которых входят</a:t>
            </a:r>
            <a:endParaRPr lang="pl-PL" dirty="0"/>
          </a:p>
          <a:p>
            <a:pPr marL="721360" marR="715645" algn="ctr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pl-PL" dirty="0" err="1"/>
              <a:t>Dentons</a:t>
            </a:r>
            <a:r>
              <a:rPr lang="pl-PL" dirty="0"/>
              <a:t>, Hogan </a:t>
            </a:r>
            <a:r>
              <a:rPr lang="pl-PL" dirty="0" err="1"/>
              <a:t>Lovells</a:t>
            </a:r>
            <a:r>
              <a:rPr lang="pl-PL" dirty="0"/>
              <a:t>, </a:t>
            </a:r>
            <a:r>
              <a:rPr lang="pl-PL" dirty="0" err="1"/>
              <a:t>Gide</a:t>
            </a:r>
            <a:r>
              <a:rPr lang="pl-PL" dirty="0"/>
              <a:t> </a:t>
            </a:r>
            <a:r>
              <a:rPr lang="pl-PL" dirty="0" err="1"/>
              <a:t>Loyrette</a:t>
            </a:r>
            <a:r>
              <a:rPr lang="pl-PL" dirty="0"/>
              <a:t> </a:t>
            </a:r>
            <a:r>
              <a:rPr lang="pl-PL" dirty="0" err="1"/>
              <a:t>Nouel</a:t>
            </a:r>
            <a:r>
              <a:rPr lang="pl-PL" dirty="0"/>
              <a:t>, </a:t>
            </a:r>
            <a:r>
              <a:rPr lang="pl-PL" dirty="0" err="1"/>
              <a:t>Linklaters</a:t>
            </a:r>
            <a:r>
              <a:rPr lang="pl-PL" dirty="0"/>
              <a:t>, </a:t>
            </a:r>
            <a:r>
              <a:rPr lang="pl-PL" dirty="0" err="1"/>
              <a:t>Bird&amp;Bird</a:t>
            </a:r>
            <a:r>
              <a:rPr lang="pl-PL" dirty="0"/>
              <a:t>, DWF.</a:t>
            </a:r>
          </a:p>
          <a:p>
            <a:pPr marL="721360" marR="715645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endParaRPr lang="pl-PL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624324"/>
            <a:ext cx="2194560" cy="1749552"/>
          </a:xfrm>
          <a:prstGeom prst="rect">
            <a:avLst/>
          </a:prstGeom>
        </p:spPr>
      </p:pic>
      <p:pic>
        <p:nvPicPr>
          <p:cNvPr id="4" name="Obraz 3" descr="C:\Users\Anna\Desktop\raport 2018\LOGOTYPY\Dentons_Logo_Purple_RGB_300 (1) właściwe logo denton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72" y="4023614"/>
            <a:ext cx="3196590" cy="60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Anna\Desktop\raport 2017\Logo Gide Loyrette Nouel CMJ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55" y="3736959"/>
            <a:ext cx="2472690" cy="126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:\Users\Anna\Desktop\raport 2018\LOGOTYPY\HL_Logo_CBD401_300dpi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72" y="4999974"/>
            <a:ext cx="1511935" cy="151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Anna\Desktop\raport 2018\Linklaters\LinklatersLogo_Powerpoint\LinklatersLogo_RGB_Large_HI_re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87" y="5907800"/>
            <a:ext cx="2851150" cy="46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:\Users\Anna\Desktop\raport 2018\LOGOTYPY\BIRD&amp;BIRD_POS_LOGO_CMYK_BLUE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87" y="5020435"/>
            <a:ext cx="3134995" cy="55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C:\Users\Anna\Desktop\DWF_New_Logo_Outline_RGB_72dpi (NO BACKGROUND) kkkkkkk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936" y="4824079"/>
            <a:ext cx="1687830" cy="168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21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4400" y="661235"/>
            <a:ext cx="10248900" cy="1761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25000"/>
              </a:spcBef>
            </a:pPr>
            <a:r>
              <a:rPr lang="pl-PL" altLang="pl-PL" b="1" dirty="0"/>
              <a:t>22 </a:t>
            </a:r>
            <a:r>
              <a:rPr lang="ru-RU" altLang="pl-PL" b="1" dirty="0"/>
              <a:t>июня</a:t>
            </a:r>
            <a:r>
              <a:rPr lang="pl-PL" altLang="pl-PL" b="1" dirty="0"/>
              <a:t> 2007 </a:t>
            </a:r>
            <a:r>
              <a:rPr lang="ru-RU" altLang="pl-PL" b="1" dirty="0"/>
              <a:t>года</a:t>
            </a:r>
            <a:r>
              <a:rPr lang="pl-PL" altLang="pl-PL" b="1" dirty="0"/>
              <a:t> </a:t>
            </a:r>
            <a:r>
              <a:rPr lang="ru-RU" altLang="pl-PL" dirty="0"/>
              <a:t>в Конституционном Суде была подписана Декларация</a:t>
            </a:r>
            <a:r>
              <a:rPr lang="pl-PL" altLang="pl-PL" dirty="0"/>
              <a:t> Pro Bono</a:t>
            </a:r>
            <a:r>
              <a:rPr lang="ru-RU" altLang="pl-PL" dirty="0"/>
              <a:t>, которая послужила стартом для начала работы</a:t>
            </a:r>
            <a:r>
              <a:rPr lang="pl-PL" altLang="pl-PL" dirty="0"/>
              <a:t> </a:t>
            </a:r>
            <a:r>
              <a:rPr lang="ru-RU" altLang="pl-PL" dirty="0"/>
              <a:t>Центра</a:t>
            </a:r>
            <a:r>
              <a:rPr lang="pl-PL" altLang="pl-PL" dirty="0"/>
              <a:t> Pro Bono. </a:t>
            </a:r>
            <a:r>
              <a:rPr lang="ru-RU" altLang="pl-PL" dirty="0"/>
              <a:t>С</a:t>
            </a:r>
            <a:r>
              <a:rPr lang="ru-RU" dirty="0"/>
              <a:t>озданием Центра занимались</a:t>
            </a:r>
            <a:r>
              <a:rPr lang="pl-PL" altLang="pl-PL" dirty="0"/>
              <a:t>:</a:t>
            </a:r>
          </a:p>
          <a:p>
            <a:pPr algn="just">
              <a:lnSpc>
                <a:spcPct val="120000"/>
              </a:lnSpc>
              <a:spcBef>
                <a:spcPct val="25000"/>
              </a:spcBef>
            </a:pPr>
            <a:endParaRPr lang="pl-PL" altLang="pl-PL" dirty="0"/>
          </a:p>
          <a:p>
            <a:pPr algn="just">
              <a:lnSpc>
                <a:spcPct val="120000"/>
              </a:lnSpc>
              <a:spcBef>
                <a:spcPct val="25000"/>
              </a:spcBef>
            </a:pPr>
            <a:endParaRPr lang="pl-PL" altLang="pl-PL" sz="900" dirty="0"/>
          </a:p>
          <a:p>
            <a:pPr algn="just">
              <a:lnSpc>
                <a:spcPct val="120000"/>
              </a:lnSpc>
              <a:spcBef>
                <a:spcPct val="25000"/>
              </a:spcBef>
            </a:pPr>
            <a:endParaRPr lang="pl-PL" altLang="pl-PL" sz="900" dirty="0"/>
          </a:p>
          <a:p>
            <a:pPr algn="just">
              <a:lnSpc>
                <a:spcPct val="120000"/>
              </a:lnSpc>
              <a:spcBef>
                <a:spcPct val="25000"/>
              </a:spcBef>
            </a:pPr>
            <a:endParaRPr lang="en-US" altLang="pl-PL" sz="900" dirty="0"/>
          </a:p>
        </p:txBody>
      </p:sp>
      <p:sp>
        <p:nvSpPr>
          <p:cNvPr id="3" name="Prostokąt 2"/>
          <p:cNvSpPr/>
          <p:nvPr/>
        </p:nvSpPr>
        <p:spPr>
          <a:xfrm>
            <a:off x="914400" y="1583234"/>
            <a:ext cx="10655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др. Филипп </a:t>
            </a:r>
            <a:r>
              <a:rPr lang="ru-RU" sz="1600" b="1" dirty="0" err="1"/>
              <a:t>Черницки</a:t>
            </a:r>
            <a:r>
              <a:rPr lang="ru-RU" sz="1600" dirty="0"/>
              <a:t> – Президент Фонда юридических клиник; </a:t>
            </a:r>
            <a:r>
              <a:rPr lang="ru-RU" sz="1600" b="1" dirty="0"/>
              <a:t>Ева Кончал</a:t>
            </a:r>
            <a:r>
              <a:rPr lang="ru-RU" sz="1600" dirty="0"/>
              <a:t> – (на тот момент) </a:t>
            </a:r>
            <a:r>
              <a:rPr lang="ru-RU" sz="1600" dirty="0" err="1"/>
              <a:t>страновой</a:t>
            </a:r>
            <a:r>
              <a:rPr lang="ru-RU" sz="1600" dirty="0"/>
              <a:t> директор Фонда «</a:t>
            </a:r>
            <a:r>
              <a:rPr lang="pl-PL" sz="1600" dirty="0" err="1"/>
              <a:t>Ashoka</a:t>
            </a:r>
            <a:r>
              <a:rPr lang="ru-RU" sz="1600" dirty="0"/>
              <a:t>»; </a:t>
            </a:r>
            <a:r>
              <a:rPr lang="ru-RU" sz="1600" b="1" dirty="0"/>
              <a:t>адвокат </a:t>
            </a:r>
            <a:r>
              <a:rPr lang="ru-RU" sz="1600" b="1" dirty="0" err="1"/>
              <a:t>Агнешка</a:t>
            </a:r>
            <a:r>
              <a:rPr lang="ru-RU" sz="1600" b="1" dirty="0"/>
              <a:t> </a:t>
            </a:r>
            <a:r>
              <a:rPr lang="ru-RU" sz="1600" b="1" dirty="0" err="1"/>
              <a:t>Вардак</a:t>
            </a:r>
            <a:r>
              <a:rPr lang="ru-RU" sz="1600" dirty="0"/>
              <a:t> - (на тот момент) юридическая фирма </a:t>
            </a:r>
            <a:r>
              <a:rPr lang="en-US" sz="1600" dirty="0" err="1"/>
              <a:t>Dentons</a:t>
            </a:r>
            <a:r>
              <a:rPr lang="ru-RU" sz="1600" dirty="0"/>
              <a:t>; </a:t>
            </a:r>
            <a:r>
              <a:rPr lang="ru-RU" sz="1600" b="1" dirty="0"/>
              <a:t>др. </a:t>
            </a:r>
            <a:r>
              <a:rPr lang="ru-RU" sz="1600" b="1" dirty="0" err="1"/>
              <a:t>хабилит</a:t>
            </a:r>
            <a:r>
              <a:rPr lang="ru-RU" sz="1600" b="1" dirty="0"/>
              <a:t>. Адам </a:t>
            </a:r>
            <a:r>
              <a:rPr lang="ru-RU" sz="1600" b="1" dirty="0" err="1"/>
              <a:t>Боднар</a:t>
            </a:r>
            <a:r>
              <a:rPr lang="ru-RU" sz="1600" dirty="0"/>
              <a:t> - (на тот момент) секретарь правления Хельсинкского фонда по правам человека, бывший Уполномоченный по гражданским правам (омбудсмен), на данный момент: декан юридического факультета </a:t>
            </a:r>
            <a:r>
              <a:rPr lang="pl-P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SWPS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университета в Варшаве.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" t="7126" r="781"/>
          <a:stretch>
            <a:fillRect/>
          </a:stretch>
        </p:blipFill>
        <p:spPr bwMode="auto">
          <a:xfrm>
            <a:off x="5280025" y="2743200"/>
            <a:ext cx="3009900" cy="39385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4712494"/>
            <a:ext cx="2194560" cy="174955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0"/>
          <a:stretch>
            <a:fillRect/>
          </a:stretch>
        </p:blipFill>
        <p:spPr bwMode="auto">
          <a:xfrm>
            <a:off x="914400" y="3196746"/>
            <a:ext cx="37275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4438"/>
            <a:ext cx="329303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57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Чего нам удалось достичь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8018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Начиная с 2007 года мы сотрудничаем с множеством юристов, которые оказали юридическую помощь неправительственным организациям в более</a:t>
            </a:r>
            <a:r>
              <a:rPr lang="pl-PL" sz="1800" dirty="0"/>
              <a:t> 600 </a:t>
            </a:r>
            <a:r>
              <a:rPr lang="ru-RU" sz="1800" dirty="0"/>
              <a:t>делах</a:t>
            </a:r>
            <a:r>
              <a:rPr lang="pl-PL" sz="1800" dirty="0"/>
              <a:t>. </a:t>
            </a:r>
            <a:r>
              <a:rPr lang="ru-RU" sz="1800" dirty="0"/>
              <a:t>В 2020 года в Центр поступило 60 дел, в 2021 году на сегодняшний день у нас уже </a:t>
            </a:r>
            <a:r>
              <a:rPr lang="pl-PL" sz="1800" dirty="0"/>
              <a:t>50 </a:t>
            </a:r>
            <a:r>
              <a:rPr lang="ru-RU" sz="1800" dirty="0"/>
              <a:t>дел</a:t>
            </a:r>
            <a:r>
              <a:rPr lang="pl-PL" sz="1800" dirty="0"/>
              <a:t>. </a:t>
            </a:r>
            <a:r>
              <a:rPr lang="ru-RU" sz="1800" dirty="0"/>
              <a:t>По этой ссылке каждый может ознакомиться с нашими отчетами о проделанной работе за каждый год:</a:t>
            </a:r>
            <a:endParaRPr lang="pl-PL" sz="1800" dirty="0"/>
          </a:p>
          <a:p>
            <a:pPr marL="0" indent="0">
              <a:buNone/>
            </a:pPr>
            <a:r>
              <a:rPr lang="pl-PL" sz="1800" dirty="0">
                <a:hlinkClick r:id="rId2"/>
              </a:rPr>
              <a:t>http://www.centrumprobono.pl/o-programie/raporty-roczne-z-dzialalnosci-centrum-pro-bono/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/>
              <a:t>Сотрудничающие с нами юридические фирмы помогают не только в поступающих от неправительственных организаций делах, но также вовлечены и в другие специальные проекты: </a:t>
            </a:r>
            <a:r>
              <a:rPr lang="ru-RU" sz="1800" b="1" dirty="0"/>
              <a:t>правовое просвещение в школе, написание статьей для газеты </a:t>
            </a:r>
            <a:r>
              <a:rPr lang="pl-PL" sz="1800" b="1" dirty="0"/>
              <a:t>„Rzeczpospolita” </a:t>
            </a:r>
            <a:r>
              <a:rPr lang="ru-RU" sz="1800" b="1" dirty="0"/>
              <a:t>и портала </a:t>
            </a:r>
            <a:r>
              <a:rPr lang="pl-PL" sz="1800" b="1" dirty="0"/>
              <a:t>ngo.pl, </a:t>
            </a:r>
            <a:r>
              <a:rPr lang="ru-RU" sz="1800" b="1" dirty="0"/>
              <a:t>проведение семинаров на правовые темы для сотрудников НПО</a:t>
            </a:r>
            <a:r>
              <a:rPr lang="pl-PL" sz="1800" b="1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20" y="4206748"/>
            <a:ext cx="2194560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9580" y="1376977"/>
            <a:ext cx="10680700" cy="334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В разделе «Помощь </a:t>
            </a:r>
            <a:r>
              <a:rPr lang="ru-RU" dirty="0" err="1"/>
              <a:t>pro</a:t>
            </a:r>
            <a:r>
              <a:rPr lang="ru-RU" dirty="0"/>
              <a:t> </a:t>
            </a:r>
            <a:r>
              <a:rPr lang="ru-RU" dirty="0" err="1"/>
              <a:t>bono</a:t>
            </a:r>
            <a:r>
              <a:rPr lang="ru-RU" dirty="0"/>
              <a:t>», проводимым газетой </a:t>
            </a:r>
            <a:r>
              <a:rPr lang="ru-RU" dirty="0" err="1"/>
              <a:t>Rzeczpospolita</a:t>
            </a:r>
            <a:r>
              <a:rPr lang="ru-RU" dirty="0"/>
              <a:t>, среди прочего были опубликованы статьи: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адв</a:t>
            </a: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Марии Гроховской</a:t>
            </a: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„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Сбор средств для нуждающихся во время Поста и в костеле</a:t>
            </a: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адв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Марты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Войтковяк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dirty="0" err="1">
                <a:ea typeface="Calibri" panose="020F0502020204030204" pitchFamily="34" charset="0"/>
                <a:cs typeface="Times New Roman" panose="02020603050405020304" pitchFamily="18" charset="0"/>
              </a:rPr>
              <a:t>Gide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a typeface="Calibri" panose="020F0502020204030204" pitchFamily="34" charset="0"/>
                <a:cs typeface="Times New Roman" panose="02020603050405020304" pitchFamily="18" charset="0"/>
              </a:rPr>
              <a:t>Loyrette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a typeface="Calibri" panose="020F0502020204030204" pitchFamily="34" charset="0"/>
                <a:cs typeface="Times New Roman" panose="02020603050405020304" pitchFamily="18" charset="0"/>
              </a:rPr>
              <a:t>Nouel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) -  „</a:t>
            </a:r>
            <a:r>
              <a:rPr lang="ru-RU" dirty="0"/>
              <a:t>Двое на качелях. Название фонда не может быть выбрано свободно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адв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Эльжбеты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Лис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dirty="0" err="1">
                <a:ea typeface="Calibri" panose="020F0502020204030204" pitchFamily="34" charset="0"/>
                <a:cs typeface="Times New Roman" panose="02020603050405020304" pitchFamily="18" charset="0"/>
              </a:rPr>
              <a:t>Dentons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) „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Каждый из нас может помогать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Ангелики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Коман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u="sng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Kancelaria Prawna Filipek &amp; Kamiński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) -  „</a:t>
            </a:r>
            <a:r>
              <a:rPr lang="ru-RU" dirty="0"/>
              <a:t>Не для получения прибыли, а для определенной цели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0" y="4560824"/>
            <a:ext cx="2194560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1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500" y="657693"/>
            <a:ext cx="114300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711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/>
              <a:t>Весной 2019 года юрист юридической фирмы </a:t>
            </a:r>
            <a:r>
              <a:rPr lang="ru-RU" dirty="0" err="1"/>
              <a:t>Bird</a:t>
            </a:r>
            <a:r>
              <a:rPr lang="ru-RU" dirty="0"/>
              <a:t> &amp; </a:t>
            </a:r>
            <a:r>
              <a:rPr lang="ru-RU" dirty="0" err="1"/>
              <a:t>Bird</a:t>
            </a:r>
            <a:r>
              <a:rPr lang="ru-RU" dirty="0"/>
              <a:t> провела две встречи в Центре социальной защиты района Прага Южная в Варшаве. В мае была встреча с людьми, которые обращаются в организации социальной помощи с проблемами, связанными с банкротством потребителей. В июне был проведен тренинг для сотрудников Центра социальной помощи с целью повышения их компетенций в области потребительского банкротства. </a:t>
            </a:r>
            <a:endParaRPr lang="pl-PL" spc="5" dirty="0">
              <a:effectLst/>
              <a:ea typeface="Times New Roman" panose="02020603050405020304" pitchFamily="18" charset="0"/>
            </a:endParaRPr>
          </a:p>
          <a:p>
            <a:pPr marL="100711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pc="5" dirty="0">
              <a:effectLst/>
              <a:ea typeface="Times New Roman" panose="02020603050405020304" pitchFamily="18" charset="0"/>
            </a:endParaRPr>
          </a:p>
          <a:p>
            <a:pPr marL="100711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/>
              <a:t>В июне 2019 года прошел тренинг, организованный совместно с Ассоциацией Клон/Явор. Юристы юридической фирмы </a:t>
            </a:r>
            <a:r>
              <a:rPr lang="ru-RU" dirty="0" err="1"/>
              <a:t>Peter</a:t>
            </a:r>
            <a:r>
              <a:rPr lang="ru-RU" dirty="0"/>
              <a:t> </a:t>
            </a:r>
            <a:r>
              <a:rPr lang="ru-RU" dirty="0" err="1"/>
              <a:t>Nielsen</a:t>
            </a:r>
            <a:r>
              <a:rPr lang="ru-RU" dirty="0"/>
              <a:t> &amp; </a:t>
            </a:r>
            <a:r>
              <a:rPr lang="ru-RU" dirty="0" err="1"/>
              <a:t>Partners</a:t>
            </a:r>
            <a:r>
              <a:rPr lang="ru-RU" dirty="0"/>
              <a:t> рассказали про занятие коммерческой деятельностью в форме юридического лица некоммерческими организациями. </a:t>
            </a:r>
          </a:p>
          <a:p>
            <a:pPr marL="100711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/>
          </a:p>
          <a:p>
            <a:pPr marL="100711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/>
              <a:t>Очередной тренинг по вопросам охраны личных данных прошел в июне 2021 года. На этот раз его провели юристы </a:t>
            </a:r>
            <a:r>
              <a:rPr lang="ru-RU" dirty="0" err="1"/>
              <a:t>Hogan</a:t>
            </a:r>
            <a:r>
              <a:rPr lang="ru-RU" dirty="0"/>
              <a:t> </a:t>
            </a:r>
            <a:r>
              <a:rPr lang="ru-RU" dirty="0" err="1"/>
              <a:t>Lovells</a:t>
            </a:r>
            <a:r>
              <a:rPr lang="ru-RU" dirty="0"/>
              <a:t>. </a:t>
            </a:r>
            <a:endParaRPr lang="pl-PL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4637024"/>
            <a:ext cx="2194560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0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25800" y="662469"/>
            <a:ext cx="83185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1360" marR="715645" algn="just">
              <a:lnSpc>
                <a:spcPct val="115000"/>
              </a:lnSpc>
              <a:spcAft>
                <a:spcPts val="0"/>
              </a:spcAft>
              <a:tabLst>
                <a:tab pos="1861185" algn="l"/>
                <a:tab pos="3338830" algn="l"/>
                <a:tab pos="4505960" algn="l"/>
                <a:tab pos="5361940" algn="l"/>
              </a:tabLst>
            </a:pPr>
            <a:r>
              <a:rPr lang="ru-RU" dirty="0"/>
              <a:t>6 ноября 2019 года в рамках Европейской недели </a:t>
            </a:r>
            <a:r>
              <a:rPr lang="ru-RU" dirty="0" err="1"/>
              <a:t>Pro</a:t>
            </a:r>
            <a:r>
              <a:rPr lang="ru-RU" dirty="0"/>
              <a:t> </a:t>
            </a:r>
            <a:r>
              <a:rPr lang="ru-RU" dirty="0" err="1"/>
              <a:t>Bono</a:t>
            </a:r>
            <a:r>
              <a:rPr lang="ru-RU" dirty="0"/>
              <a:t> в варшавском офисе юридической фирмы </a:t>
            </a:r>
            <a:r>
              <a:rPr lang="ru-RU" dirty="0" err="1"/>
              <a:t>White</a:t>
            </a:r>
            <a:r>
              <a:rPr lang="ru-RU" dirty="0"/>
              <a:t> &amp; </a:t>
            </a:r>
            <a:r>
              <a:rPr lang="ru-RU" dirty="0" err="1"/>
              <a:t>Case</a:t>
            </a:r>
            <a:r>
              <a:rPr lang="ru-RU" dirty="0"/>
              <a:t> состоялось мероприятие под названием </a:t>
            </a:r>
            <a:r>
              <a:rPr lang="ru-RU" dirty="0" err="1"/>
              <a:t>Pro</a:t>
            </a:r>
            <a:r>
              <a:rPr lang="ru-RU" dirty="0"/>
              <a:t> </a:t>
            </a:r>
            <a:r>
              <a:rPr lang="ru-RU" dirty="0" err="1"/>
              <a:t>Bono</a:t>
            </a:r>
            <a:r>
              <a:rPr lang="ru-RU" dirty="0"/>
              <a:t> </a:t>
            </a:r>
            <a:r>
              <a:rPr lang="ru-RU" dirty="0" err="1"/>
              <a:t>Day</a:t>
            </a:r>
            <a:r>
              <a:rPr lang="ru-RU" dirty="0"/>
              <a:t>, которое было совместно организовано Центром </a:t>
            </a:r>
            <a:r>
              <a:rPr lang="ru-RU" dirty="0" err="1"/>
              <a:t>Pro</a:t>
            </a:r>
            <a:r>
              <a:rPr lang="ru-RU" dirty="0"/>
              <a:t> </a:t>
            </a:r>
            <a:r>
              <a:rPr lang="ru-RU" dirty="0" err="1"/>
              <a:t>Bono</a:t>
            </a:r>
            <a:r>
              <a:rPr lang="ru-RU" dirty="0"/>
              <a:t> и организацией </a:t>
            </a:r>
            <a:r>
              <a:rPr lang="ru-RU" dirty="0" err="1"/>
              <a:t>PILnet</a:t>
            </a:r>
            <a:r>
              <a:rPr lang="ru-RU" dirty="0"/>
              <a:t>. Встреча была частью первой Европейской недели </a:t>
            </a:r>
            <a:r>
              <a:rPr lang="ru-RU" dirty="0" err="1"/>
              <a:t>Pro</a:t>
            </a:r>
            <a:r>
              <a:rPr lang="ru-RU" dirty="0"/>
              <a:t> </a:t>
            </a:r>
            <a:r>
              <a:rPr lang="ru-RU" dirty="0" err="1"/>
              <a:t>Bono</a:t>
            </a:r>
            <a:r>
              <a:rPr lang="ru-RU" dirty="0"/>
              <a:t>, которая сопровождалась мероприятиями по всему континенту. Во время встречи выступили юристы, оказывающие бесплатную помощь неправительственным организациям, а также представители таких организаций, как Комитет по защите прав детей</a:t>
            </a:r>
            <a:r>
              <a:rPr lang="ru-RU"/>
              <a:t>, Фонд Спасение</a:t>
            </a:r>
            <a:r>
              <a:rPr lang="pl-PL" dirty="0"/>
              <a:t>/</a:t>
            </a:r>
            <a:r>
              <a:rPr lang="ru-RU" dirty="0"/>
              <a:t>Кухня конфликта, НПО </a:t>
            </a:r>
            <a:r>
              <a:rPr lang="ru-RU" dirty="0" err="1"/>
              <a:t>Habitat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Humanity</a:t>
            </a:r>
            <a:r>
              <a:rPr lang="ru-RU" dirty="0"/>
              <a:t> </a:t>
            </a:r>
            <a:r>
              <a:rPr lang="ru-RU" dirty="0" err="1"/>
              <a:t>Poland</a:t>
            </a:r>
            <a:r>
              <a:rPr lang="ru-RU" dirty="0"/>
              <a:t>, </a:t>
            </a:r>
            <a:r>
              <a:rPr lang="ru-RU" dirty="0" err="1"/>
              <a:t>Ashoka</a:t>
            </a:r>
            <a:r>
              <a:rPr lang="ru-RU" dirty="0"/>
              <a:t> в Польше, сеть офисов общественного консультирования и Центр социальной информации, Фонд </a:t>
            </a:r>
            <a:r>
              <a:rPr lang="ru-RU" dirty="0" err="1"/>
              <a:t>Court</a:t>
            </a:r>
            <a:r>
              <a:rPr lang="ru-RU" dirty="0"/>
              <a:t> </a:t>
            </a:r>
            <a:r>
              <a:rPr lang="ru-RU" dirty="0" err="1"/>
              <a:t>Watch</a:t>
            </a:r>
            <a:r>
              <a:rPr lang="ru-RU" dirty="0"/>
              <a:t> </a:t>
            </a:r>
            <a:r>
              <a:rPr lang="ru-RU" dirty="0" err="1"/>
              <a:t>Poland</a:t>
            </a:r>
            <a:r>
              <a:rPr lang="ru-RU" dirty="0"/>
              <a:t>, ngo.pl. </a:t>
            </a:r>
            <a:endParaRPr lang="pl-PL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0" y="101600"/>
            <a:ext cx="3670479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20" y="4789424"/>
            <a:ext cx="2194560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7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Чего нам удалось достичь</a:t>
            </a:r>
            <a:r>
              <a:rPr lang="pl-PL" dirty="0"/>
              <a:t>?</a:t>
            </a:r>
            <a:br>
              <a:rPr lang="pl-PL" dirty="0"/>
            </a:br>
            <a:r>
              <a:rPr lang="ru-RU" sz="2000" dirty="0"/>
              <a:t>Сотрудничество с сайтом </a:t>
            </a:r>
            <a:r>
              <a:rPr lang="pl-PL" sz="2000" dirty="0"/>
              <a:t>NGO.PL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0400" y="15335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Сотрудничество Центра </a:t>
            </a:r>
            <a:r>
              <a:rPr lang="ru-RU" sz="1800" dirty="0" err="1"/>
              <a:t>Pro</a:t>
            </a:r>
            <a:r>
              <a:rPr lang="ru-RU" sz="1800" dirty="0"/>
              <a:t> </a:t>
            </a:r>
            <a:r>
              <a:rPr lang="ru-RU" sz="1800" dirty="0" err="1"/>
              <a:t>Bono</a:t>
            </a:r>
            <a:r>
              <a:rPr lang="ru-RU" sz="1800" dirty="0"/>
              <a:t> с сайтом началось во второй половине 2016 года с раздела «Спросите юриста о ... трудовом праве», организованного в партнерстве с юридической фирмой </a:t>
            </a:r>
            <a:r>
              <a:rPr lang="ru-RU" sz="1800" dirty="0" err="1"/>
              <a:t>Wardyński</a:t>
            </a:r>
            <a:r>
              <a:rPr lang="ru-RU" sz="1800" dirty="0"/>
              <a:t> i </a:t>
            </a:r>
            <a:r>
              <a:rPr lang="ru-RU" sz="1800" dirty="0" err="1"/>
              <a:t>Wspólnicy</a:t>
            </a:r>
            <a:r>
              <a:rPr lang="ru-RU" sz="1800" dirty="0"/>
              <a:t>. Идея раздела заключалась в подготовке юридических ответов на вопросы читателей. Ответы были опубликованы на портале ngo.pl. Успех первого цикла подвиг на сотрудничество в этой области в 2017 году. Кроме того, в разделе также были опубликованы правовые исследования, анализы отдельных дел, статьи по часто задаваемым вопросам и другие дела, в которых участвовали юридические фирмы, сотрудничающие с Центром </a:t>
            </a:r>
            <a:r>
              <a:rPr lang="ru-RU" sz="1800" dirty="0" err="1"/>
              <a:t>Pro</a:t>
            </a:r>
            <a:r>
              <a:rPr lang="ru-RU" sz="1800" dirty="0"/>
              <a:t> </a:t>
            </a:r>
            <a:r>
              <a:rPr lang="pl-PL" sz="1800" dirty="0"/>
              <a:t>Bono</a:t>
            </a:r>
            <a:r>
              <a:rPr lang="ru-RU" sz="1800" dirty="0"/>
              <a:t>. </a:t>
            </a:r>
          </a:p>
          <a:p>
            <a:pPr algn="just"/>
            <a:r>
              <a:rPr lang="ru-RU" sz="1800" dirty="0"/>
              <a:t>Сотрудничество с порталом - это возможность познакомиться с двумя «мирами» и поучиться друг у друга, а также познакомиться с новыми людьми, которые являются профессионалами своего дела и просто замечательными людьми</a:t>
            </a:r>
            <a:r>
              <a:rPr lang="pl-PL" sz="1800" dirty="0"/>
              <a:t>. </a:t>
            </a:r>
          </a:p>
          <a:p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340" y="4814824"/>
            <a:ext cx="2194560" cy="1749552"/>
          </a:xfrm>
          <a:prstGeom prst="rect">
            <a:avLst/>
          </a:prstGeom>
        </p:spPr>
      </p:pic>
      <p:pic>
        <p:nvPicPr>
          <p:cNvPr id="5" name="Obraz 4" descr="C:\Users\Anna\Desktop\raport 2017\doraportucentrumprobono\portal_ngo_pl_logo20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" y="4814825"/>
            <a:ext cx="1209993" cy="1564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95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09600" y="253043"/>
            <a:ext cx="8178800" cy="5685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сайта </a:t>
            </a:r>
            <a:r>
              <a:rPr lang="pl-PL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ngo.pl </a:t>
            </a:r>
            <a:r>
              <a:rPr lang="ru-RU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с Центром </a:t>
            </a:r>
            <a:r>
              <a:rPr lang="pl-PL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Pro Bono:</a:t>
            </a:r>
          </a:p>
          <a:p>
            <a:pPr>
              <a:spcAft>
                <a:spcPts val="0"/>
              </a:spcAft>
            </a:pP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 </a:t>
            </a:r>
          </a:p>
          <a:p>
            <a:pPr marL="342900" lvl="0" indent="-342900">
              <a:spcAft>
                <a:spcPts val="1085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Получение интересных вопросов и правовых казусов от организаций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около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дел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часть ответов подготовлена в виде тематических статьей для сайта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dirty="0">
              <a:solidFill>
                <a:srgbClr val="000000"/>
              </a:solidFill>
              <a:ea typeface="Calibri" panose="020F0502020204030204" pitchFamily="34" charset="0"/>
              <a:cs typeface="Lato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Правовой анализ, экспертиза, толкование правовых норм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: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i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заявка НПО. Должны ли мы его делать доступным?  Петр </a:t>
            </a:r>
            <a:r>
              <a:rPr lang="ru-RU" sz="1400" i="1" kern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Завадски</a:t>
            </a:r>
            <a:r>
              <a:rPr lang="ru-RU" sz="1400" i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400" kern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Bird&amp;Bird</a:t>
            </a:r>
            <a:endParaRPr lang="pl-PL" sz="1400" dirty="0">
              <a:solidFill>
                <a:srgbClr val="000000"/>
              </a:solidFill>
              <a:ea typeface="Calibri" panose="020F0502020204030204" pitchFamily="34" charset="0"/>
              <a:cs typeface="Lato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400" i="1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 могут требовать от НПО печать?</a:t>
            </a:r>
            <a:r>
              <a:rPr lang="pl-PL" sz="1400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Кароль</a:t>
            </a:r>
            <a:r>
              <a:rPr lang="ru-RU" sz="1400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Мациас</a:t>
            </a:r>
            <a:r>
              <a:rPr lang="pl-PL" sz="1400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400" kern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Linklaters</a:t>
            </a:r>
            <a:endParaRPr lang="pl-PL" sz="1400" dirty="0">
              <a:solidFill>
                <a:srgbClr val="000000"/>
              </a:solidFill>
              <a:ea typeface="Calibri" panose="020F0502020204030204" pitchFamily="34" charset="0"/>
              <a:cs typeface="Lato"/>
            </a:endParaRPr>
          </a:p>
          <a:p>
            <a:pPr marL="914400">
              <a:spcAft>
                <a:spcPts val="0"/>
              </a:spcAft>
            </a:pPr>
            <a:r>
              <a:rPr lang="pl-PL" sz="1400" kern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400" dirty="0">
              <a:solidFill>
                <a:srgbClr val="000000"/>
              </a:solidFill>
              <a:ea typeface="Calibri" panose="020F0502020204030204" pitchFamily="34" charset="0"/>
              <a:cs typeface="Lato"/>
            </a:endParaRPr>
          </a:p>
          <a:p>
            <a:pPr marL="342900" lvl="0" indent="-342900">
              <a:spcAft>
                <a:spcPts val="1085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Описание примеров успешного сотрудничество НПО с юридическими фирмами 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–  </a:t>
            </a:r>
            <a:r>
              <a:rPr lang="pl-PL" sz="1400" i="1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30 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юридических фирм</a:t>
            </a:r>
            <a:r>
              <a:rPr lang="pl-PL" sz="1400" i="1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,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 на которые можно положиться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. </a:t>
            </a:r>
            <a:r>
              <a:rPr lang="ru-RU" sz="1400" dirty="0" err="1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Рафал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Гебура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, ngo.pl </a:t>
            </a:r>
          </a:p>
          <a:p>
            <a:pPr marL="342900" lvl="0" indent="-342900">
              <a:spcAft>
                <a:spcPts val="1085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Постоянная рубрика 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Спросите юриста о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…” </a:t>
            </a:r>
            <a:b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НПО задают вопросы на заданную тематику, а юристы отвечают. Ответы публикуются на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ngo.pl 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 на постоянно основе хранится на странице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poradnik.ngo.pl</a:t>
            </a:r>
            <a:endParaRPr lang="ru-RU" sz="1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085"/>
              </a:spcAft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Было организовано 6 обзоров по следующим темам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400" dirty="0">
              <a:solidFill>
                <a:srgbClr val="000000"/>
              </a:solidFill>
              <a:ea typeface="Calibri" panose="020F0502020204030204" pitchFamily="34" charset="0"/>
              <a:cs typeface="Lato"/>
            </a:endParaRPr>
          </a:p>
          <a:p>
            <a:pPr marL="742950" lvl="1" indent="-285750">
              <a:spcAft>
                <a:spcPts val="1085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трудовое право 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Wardyński i Wspólnicy </a:t>
            </a:r>
            <a:endParaRPr lang="pl-PL" sz="1400" dirty="0">
              <a:solidFill>
                <a:srgbClr val="000000"/>
              </a:solidFill>
              <a:ea typeface="Calibri" panose="020F0502020204030204" pitchFamily="34" charset="0"/>
              <a:cs typeface="Lato"/>
            </a:endParaRPr>
          </a:p>
          <a:p>
            <a:pPr marL="742950" lvl="1" indent="-285750">
              <a:spcAft>
                <a:spcPts val="1085"/>
              </a:spcAft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охрана личных данных 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GIDE</a:t>
            </a:r>
            <a:endParaRPr lang="pl-PL" sz="1400" dirty="0">
              <a:solidFill>
                <a:srgbClr val="000000"/>
              </a:solidFill>
              <a:ea typeface="Calibri" panose="020F0502020204030204" pitchFamily="34" charset="0"/>
              <a:cs typeface="Lato"/>
            </a:endParaRPr>
          </a:p>
          <a:p>
            <a:pPr marL="742950" lvl="1" indent="-285750">
              <a:spcAft>
                <a:spcPts val="1085"/>
              </a:spcAft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членов правления 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CMS Cameron </a:t>
            </a:r>
            <a:r>
              <a:rPr lang="pl-PL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Kenna</a:t>
            </a:r>
            <a:endParaRPr lang="pl-PL" sz="1400" dirty="0">
              <a:solidFill>
                <a:srgbClr val="000000"/>
              </a:solidFill>
              <a:ea typeface="Calibri" panose="020F0502020204030204" pitchFamily="34" charset="0"/>
              <a:cs typeface="Lato"/>
            </a:endParaRPr>
          </a:p>
          <a:p>
            <a:pPr marL="742950" lvl="1" indent="-285750">
              <a:spcAft>
                <a:spcPts val="1085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НДС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адв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Мария </a:t>
            </a:r>
            <a:r>
              <a:rPr lang="ru-RU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Гроховска</a:t>
            </a:r>
            <a:endParaRPr lang="pl-PL" sz="1400" dirty="0">
              <a:solidFill>
                <a:srgbClr val="000000"/>
              </a:solidFill>
              <a:ea typeface="Calibri" panose="020F0502020204030204" pitchFamily="34" charset="0"/>
              <a:cs typeface="Lato"/>
            </a:endParaRPr>
          </a:p>
          <a:p>
            <a:pPr marL="742950" lvl="1" indent="-285750">
              <a:spcAft>
                <a:spcPts val="1085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авторские права 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Filipek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Kamiński</a:t>
            </a:r>
            <a:endParaRPr lang="pl-PL" sz="1400" dirty="0">
              <a:solidFill>
                <a:srgbClr val="000000"/>
              </a:solidFill>
              <a:ea typeface="Calibri" panose="020F0502020204030204" pitchFamily="34" charset="0"/>
              <a:cs typeface="Lato"/>
            </a:endParaRPr>
          </a:p>
          <a:p>
            <a:pPr marL="742950" lvl="1" indent="-285750">
              <a:spcAft>
                <a:spcPts val="1085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проверка в НПО 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Wardyński i Wspólnicy , SSW Spaczyński, Szczepaniak i Wspólnicy</a:t>
            </a:r>
            <a:endParaRPr lang="pl-PL" sz="1400" dirty="0">
              <a:solidFill>
                <a:srgbClr val="000000"/>
              </a:solidFill>
              <a:effectLst/>
              <a:ea typeface="Calibri" panose="020F0502020204030204" pitchFamily="34" charset="0"/>
              <a:cs typeface="Lato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4383024"/>
            <a:ext cx="2194560" cy="1749552"/>
          </a:xfrm>
          <a:prstGeom prst="rect">
            <a:avLst/>
          </a:prstGeom>
        </p:spPr>
      </p:pic>
      <p:pic>
        <p:nvPicPr>
          <p:cNvPr id="4" name="Obraz 3" descr="C:\Users\Anna\Desktop\raport 2017\doraportucentrumprobono\portal_ngo_pl_logo20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607" y="1195325"/>
            <a:ext cx="1209993" cy="1564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690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1480</Words>
  <Application>Microsoft Office PowerPoint</Application>
  <PresentationFormat>Panoramiczny</PresentationFormat>
  <Paragraphs>89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Lato</vt:lpstr>
      <vt:lpstr>Symbol</vt:lpstr>
      <vt:lpstr>Wingdings</vt:lpstr>
      <vt:lpstr>Motyw pakietu Office</vt:lpstr>
      <vt:lpstr>Центр Pro Bono </vt:lpstr>
      <vt:lpstr>Prezentacja programu PowerPoint</vt:lpstr>
      <vt:lpstr>Prezentacja programu PowerPoint</vt:lpstr>
      <vt:lpstr>Чего нам удалось достичь?</vt:lpstr>
      <vt:lpstr>Prezentacja programu PowerPoint</vt:lpstr>
      <vt:lpstr>Prezentacja programu PowerPoint</vt:lpstr>
      <vt:lpstr>Prezentacja programu PowerPoint</vt:lpstr>
      <vt:lpstr>Чего нам удалось достичь? Сотрудничество с сайтом NGO.PL</vt:lpstr>
      <vt:lpstr>Prezentacja programu PowerPoint</vt:lpstr>
      <vt:lpstr>Prezentacja programu PowerPoint</vt:lpstr>
      <vt:lpstr>Встречи//Мероприятия</vt:lpstr>
      <vt:lpstr>Prezentacja programu PowerPoint</vt:lpstr>
      <vt:lpstr>Prezentacja programu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Anna Włodarczyk</dc:creator>
  <cp:lastModifiedBy>Jacek Klauze</cp:lastModifiedBy>
  <cp:revision>44</cp:revision>
  <dcterms:created xsi:type="dcterms:W3CDTF">2021-07-23T13:50:17Z</dcterms:created>
  <dcterms:modified xsi:type="dcterms:W3CDTF">2021-11-15T19:35:41Z</dcterms:modified>
</cp:coreProperties>
</file>